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327" r:id="rId2"/>
    <p:sldId id="329" r:id="rId3"/>
    <p:sldId id="326" r:id="rId4"/>
    <p:sldId id="325" r:id="rId5"/>
    <p:sldId id="324" r:id="rId6"/>
    <p:sldId id="323" r:id="rId7"/>
    <p:sldId id="322" r:id="rId8"/>
    <p:sldId id="319" r:id="rId9"/>
    <p:sldId id="336" r:id="rId10"/>
    <p:sldId id="313" r:id="rId11"/>
    <p:sldId id="333" r:id="rId12"/>
    <p:sldId id="350" r:id="rId13"/>
    <p:sldId id="337" r:id="rId14"/>
    <p:sldId id="338" r:id="rId15"/>
    <p:sldId id="335" r:id="rId16"/>
    <p:sldId id="334" r:id="rId17"/>
    <p:sldId id="339" r:id="rId18"/>
    <p:sldId id="340" r:id="rId19"/>
    <p:sldId id="352" r:id="rId20"/>
    <p:sldId id="346" r:id="rId21"/>
    <p:sldId id="356" r:id="rId22"/>
    <p:sldId id="354" r:id="rId23"/>
    <p:sldId id="321" r:id="rId24"/>
    <p:sldId id="307" r:id="rId25"/>
    <p:sldId id="3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BE168E-E173-4FC9-8B14-063ABE8E39B5}">
          <p14:sldIdLst>
            <p14:sldId id="327"/>
            <p14:sldId id="329"/>
            <p14:sldId id="326"/>
            <p14:sldId id="325"/>
            <p14:sldId id="324"/>
            <p14:sldId id="323"/>
            <p14:sldId id="322"/>
            <p14:sldId id="319"/>
            <p14:sldId id="336"/>
            <p14:sldId id="313"/>
          </p14:sldIdLst>
        </p14:section>
        <p14:section name="Раздел без заголовка" id="{C51B28AD-2F20-46EB-8CC5-34404B7F1582}">
          <p14:sldIdLst>
            <p14:sldId id="333"/>
            <p14:sldId id="350"/>
            <p14:sldId id="337"/>
            <p14:sldId id="338"/>
            <p14:sldId id="335"/>
            <p14:sldId id="334"/>
            <p14:sldId id="339"/>
            <p14:sldId id="340"/>
            <p14:sldId id="352"/>
            <p14:sldId id="346"/>
            <p14:sldId id="356"/>
            <p14:sldId id="354"/>
          </p14:sldIdLst>
        </p14:section>
        <p14:section name="Раздел без заголовка" id="{1A83E922-32DE-45F9-89DF-94B545595750}">
          <p14:sldIdLst>
            <p14:sldId id="321"/>
            <p14:sldId id="307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5299" autoAdjust="0"/>
  </p:normalViewPr>
  <p:slideViewPr>
    <p:cSldViewPr>
      <p:cViewPr varScale="1">
        <p:scale>
          <a:sx n="98" d="100"/>
          <a:sy n="98" d="100"/>
        </p:scale>
        <p:origin x="19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6D22-7A87-4B8C-9793-1DBEF6684B8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1659-03A8-4EB3-ACC5-2F6AD3E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1659-03A8-4EB3-ACC5-2F6AD3E607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5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1659-03A8-4EB3-ACC5-2F6AD3E6078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0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6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9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3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00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5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44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53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4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2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8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6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3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0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9669-7C87-461D-B883-881B1F9E526B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D8C5-B0E0-4548-A5A0-4357D68B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57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4993" y="18864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Фестиваль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«Люблю </a:t>
            </a:r>
            <a:r>
              <a:rPr lang="ru-RU" sz="2000" dirty="0" err="1" smtClean="0">
                <a:solidFill>
                  <a:schemeClr val="bg1"/>
                </a:solidFill>
              </a:rPr>
              <a:t>урал</a:t>
            </a:r>
            <a:r>
              <a:rPr lang="ru-RU" sz="2000" dirty="0" smtClean="0">
                <a:solidFill>
                  <a:schemeClr val="bg1"/>
                </a:solidFill>
              </a:rPr>
              <a:t> - мой </a:t>
            </a:r>
            <a:r>
              <a:rPr lang="ru-RU" sz="2000" dirty="0" smtClean="0">
                <a:solidFill>
                  <a:schemeClr val="bg1"/>
                </a:solidFill>
              </a:rPr>
              <a:t>край родной»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6060" y="1916832"/>
            <a:ext cx="7604372" cy="4752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dirty="0" smtClean="0">
                <a:solidFill>
                  <a:schemeClr val="bg1"/>
                </a:solidFill>
              </a:rPr>
              <a:t>Отцы </a:t>
            </a:r>
            <a:r>
              <a:rPr lang="ru-RU" sz="1600" dirty="0" smtClean="0">
                <a:solidFill>
                  <a:schemeClr val="bg1"/>
                </a:solidFill>
              </a:rPr>
              <a:t>города. К </a:t>
            </a:r>
            <a:r>
              <a:rPr lang="ru-RU" sz="1600" dirty="0" smtClean="0">
                <a:solidFill>
                  <a:schemeClr val="bg1"/>
                </a:solidFill>
              </a:rPr>
              <a:t>300-летию Екатеринбурга»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Среднесрочный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познавательно-исследовательский проект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«Александр </a:t>
            </a:r>
            <a:r>
              <a:rPr lang="ru-RU" sz="1600" dirty="0" err="1" smtClean="0">
                <a:solidFill>
                  <a:schemeClr val="bg1"/>
                </a:solidFill>
              </a:rPr>
              <a:t>Миславский</a:t>
            </a:r>
            <a:r>
              <a:rPr lang="ru-RU" sz="1600" dirty="0" smtClean="0">
                <a:solidFill>
                  <a:schemeClr val="bg1"/>
                </a:solidFill>
              </a:rPr>
              <a:t>- человек- Легенда»</a:t>
            </a:r>
          </a:p>
          <a:p>
            <a:pPr marL="0" indent="0" algn="ctr">
              <a:buNone/>
            </a:pPr>
            <a:r>
              <a:rPr lang="ru-RU" sz="1600" i="1" u="sng" dirty="0" smtClean="0">
                <a:solidFill>
                  <a:schemeClr val="bg1"/>
                </a:solidFill>
              </a:rPr>
              <a:t>Срок реализации:06.09.2022-19.10.2022</a:t>
            </a:r>
          </a:p>
          <a:p>
            <a:pPr algn="ctr"/>
            <a:endParaRPr lang="ru-RU" sz="1600" dirty="0"/>
          </a:p>
          <a:p>
            <a:pPr marL="0" indent="0" algn="r">
              <a:buNone/>
            </a:pPr>
            <a:r>
              <a:rPr lang="ru-RU" sz="1600" dirty="0">
                <a:solidFill>
                  <a:schemeClr val="bg1"/>
                </a:solidFill>
              </a:rPr>
              <a:t>Руководитель проекта: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Романова </a:t>
            </a:r>
            <a:r>
              <a:rPr lang="ru-RU" sz="1600" dirty="0">
                <a:solidFill>
                  <a:schemeClr val="bg1"/>
                </a:solidFill>
              </a:rPr>
              <a:t>Анастасия </a:t>
            </a:r>
            <a:r>
              <a:rPr lang="ru-RU" sz="1600" dirty="0" smtClean="0">
                <a:solidFill>
                  <a:schemeClr val="bg1"/>
                </a:solidFill>
              </a:rPr>
              <a:t>Петровна, воспитатель, ВКК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1600" dirty="0">
                <a:solidFill>
                  <a:schemeClr val="bg1"/>
                </a:solidFill>
              </a:rPr>
              <a:t>МБДОУ детский сад </a:t>
            </a:r>
            <a:r>
              <a:rPr lang="ru-RU" sz="1600" dirty="0" smtClean="0">
                <a:solidFill>
                  <a:schemeClr val="bg1"/>
                </a:solidFill>
              </a:rPr>
              <a:t>№ 547</a:t>
            </a:r>
            <a:r>
              <a:rPr lang="ru-RU" sz="1600" dirty="0">
                <a:solidFill>
                  <a:schemeClr val="bg1"/>
                </a:solidFill>
              </a:rPr>
              <a:t>, город Екатеринбург</a:t>
            </a:r>
          </a:p>
          <a:p>
            <a:pPr marL="0" indent="0" algn="ctr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318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60028" y="609601"/>
            <a:ext cx="3007121" cy="123522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Подготовительный этап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60029" y="1861759"/>
            <a:ext cx="2892028" cy="392944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Дети, гуляя с родителями по городу, нередко видели красивое кирпичное здание с башенкой, назначение которого родителям в силу своей неосведомленности не удалось объяснить.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Оказалось, ребят привлекло здание больницы №2 имени </a:t>
            </a:r>
            <a:r>
              <a:rPr lang="ru-RU" sz="1400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sz="1400" dirty="0" smtClean="0">
                <a:solidFill>
                  <a:schemeClr val="bg1"/>
                </a:solidFill>
              </a:rPr>
              <a:t> по адресу, переулок </a:t>
            </a:r>
            <a:r>
              <a:rPr lang="ru-RU" sz="1400" dirty="0" smtClean="0">
                <a:solidFill>
                  <a:schemeClr val="bg1"/>
                </a:solidFill>
              </a:rPr>
              <a:t>Северный, </a:t>
            </a:r>
            <a:r>
              <a:rPr lang="ru-RU" sz="1400" dirty="0" smtClean="0">
                <a:solidFill>
                  <a:schemeClr val="bg1"/>
                </a:solidFill>
              </a:rPr>
              <a:t>2.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Именно так и началось у нашей группы знакомство с Александром Андреевичем.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537369"/>
            <a:ext cx="4418013" cy="330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77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Целью подготовительного этапа было узнать осведомленность детей всей группы по данному вопросу, увеличить интерес детей к предстоящему исследованию объекта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0028" y="2708920"/>
            <a:ext cx="5584179" cy="3528392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Личность </a:t>
            </a:r>
            <a:r>
              <a:rPr lang="ru-RU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</a:rPr>
              <a:t> неординарна. Чтобы познакомить детей с такой многогранностью, надо было увидеть, на сколько дети осведомлены в понятиях ОФТАЛЬМОЛОГ и ИСТОРИЯ.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Беседа «Для чего нужны врачи» закончилась сюжетно- ролевой игрой «На приеме у доктора»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9"/>
            <a:ext cx="265628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2571750" cy="3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43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2892028" cy="1639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Целью подготовительного этапа было узнать осведомленность детей всей группы по данному вопросу, увеличить интерес детей к предстоящему исследованию объекта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1" y="2609528"/>
            <a:ext cx="2232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беседе «Что такое музеи и зачем туда ходить» мы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продолжали выяснять, какие бывают музеи, что такое экспозиция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кто формирует музейные фонды. Дети с удовольствием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рассматривали новые экспонаты  в музее группы.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" y="2838724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175">
            <a:off x="6335292" y="3393088"/>
            <a:ext cx="1890642" cy="234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43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9207"/>
            <a:ext cx="2618940" cy="337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206044"/>
            <a:ext cx="28997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Цель: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дать </a:t>
            </a:r>
            <a:r>
              <a:rPr lang="ru-RU" sz="1600" dirty="0">
                <a:solidFill>
                  <a:schemeClr val="bg1"/>
                </a:solidFill>
              </a:rPr>
              <a:t>информацию о </a:t>
            </a:r>
            <a:r>
              <a:rPr lang="ru-RU" sz="1600" dirty="0" smtClean="0">
                <a:solidFill>
                  <a:schemeClr val="bg1"/>
                </a:solidFill>
              </a:rPr>
              <a:t>многогранной </a:t>
            </a:r>
            <a:r>
              <a:rPr lang="ru-RU" sz="1600" dirty="0">
                <a:solidFill>
                  <a:schemeClr val="bg1"/>
                </a:solidFill>
              </a:rPr>
              <a:t>личности </a:t>
            </a:r>
            <a:r>
              <a:rPr lang="ru-RU" sz="1600" dirty="0" err="1">
                <a:solidFill>
                  <a:schemeClr val="bg1"/>
                </a:solidFill>
              </a:rPr>
              <a:t>Миславского</a:t>
            </a:r>
            <a:r>
              <a:rPr lang="ru-RU" sz="1600" dirty="0">
                <a:solidFill>
                  <a:schemeClr val="bg1"/>
                </a:solidFill>
              </a:rPr>
              <a:t>, использовать культурно- историческое пространство города для ознакомления с </a:t>
            </a:r>
            <a:r>
              <a:rPr lang="ru-RU" sz="1600" dirty="0" err="1">
                <a:solidFill>
                  <a:schemeClr val="bg1"/>
                </a:solidFill>
              </a:rPr>
              <a:t>Миславским</a:t>
            </a:r>
            <a:r>
              <a:rPr lang="ru-RU" sz="1600" dirty="0">
                <a:solidFill>
                  <a:schemeClr val="bg1"/>
                </a:solidFill>
              </a:rPr>
              <a:t>, а также для зарождения интереса к культуре и быту Екатеринбурга того времени..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836712"/>
            <a:ext cx="2415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76" y="529208"/>
            <a:ext cx="2532745" cy="337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99592" y="4535705"/>
            <a:ext cx="4658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Во время </a:t>
            </a:r>
            <a:r>
              <a:rPr lang="ru-RU" dirty="0" err="1" smtClean="0">
                <a:solidFill>
                  <a:schemeClr val="bg1"/>
                </a:solidFill>
              </a:rPr>
              <a:t>презетации</a:t>
            </a:r>
            <a:r>
              <a:rPr lang="ru-RU" dirty="0" smtClean="0">
                <a:solidFill>
                  <a:schemeClr val="bg1"/>
                </a:solidFill>
              </a:rPr>
              <a:t> «Сумка старого доктора»,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ы познакомились с </a:t>
            </a:r>
            <a:r>
              <a:rPr lang="ru-RU" dirty="0" err="1" smtClean="0">
                <a:solidFill>
                  <a:schemeClr val="bg1"/>
                </a:solidFill>
              </a:rPr>
              <a:t>коллекциеи</a:t>
            </a:r>
            <a:r>
              <a:rPr lang="ru-RU" dirty="0" smtClean="0">
                <a:solidFill>
                  <a:schemeClr val="bg1"/>
                </a:solidFill>
              </a:rPr>
              <a:t> бутылочек и  колбочек, в которые раньше аптекари наливали лекарство. А еще, оказывается, земские врачи использовали овощи и фрукты в качестве лечебных препаратов!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37" y="4077073"/>
            <a:ext cx="3227851" cy="252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5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4" y="3573016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62880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экскурсии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кабинет, медсестра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Сабировна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рассказала нам, что в годы работы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было одноразовых шприцов, показала, как кипятили шприцы.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357301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бактерицидного мыла и влажных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салфеток. Люди поэтому чаще болели глазными болезнями и даже слепли. Александр Андреевич умел возвращать зрение , и за это его очень любили и ценили.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980728"/>
            <a:ext cx="227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6" y="2648198"/>
            <a:ext cx="36130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844824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пытались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знают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горожане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врача.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мы провели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 людей, проходивших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стен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Только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и медперсонал правильно ответили на наш вопрос.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вывод, что старые имена, которыми по праву гордится город, забылись.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рассказывать людям о наших городских героях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0321"/>
            <a:ext cx="2320117" cy="173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4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692696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25" y="2780928"/>
            <a:ext cx="3312368" cy="352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7749"/>
            <a:ext cx="1728192" cy="23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1062028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пропустил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фойе старого здания.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120 лет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назад, здесь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лечат людям глаза. Для посетителей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фойе висит картина старого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Миславском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не видно, что это здание очень старое и снаружи красивое.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Когда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Андреевич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эту бесплатную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все горожане, кто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помогали ему и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постройке,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обеспечении всем необходимым.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любили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доверяли ему!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Дежурный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сказал, что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пациенты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обычно только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Больнице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12461" r="10265" b="10060"/>
          <a:stretch/>
        </p:blipFill>
        <p:spPr>
          <a:xfrm>
            <a:off x="7020271" y="548681"/>
            <a:ext cx="147252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74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9350" y="836712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91" y="382727"/>
            <a:ext cx="2373293" cy="225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97" y="2924944"/>
            <a:ext cx="2520280" cy="31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151460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осматривали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старое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офтальмологического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построенное к 1906 году.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Здесь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 операции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дней!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Сейчас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архитектуры!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какой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любовью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строился дом. Как сказочный теремок!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кажется, для больных была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радость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лечиться в красивом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теремке 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гениального врача.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Интересно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чувствуют себя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внутри старой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3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620688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384376" cy="2537392"/>
          </a:xfrm>
        </p:spPr>
      </p:pic>
      <p:sp>
        <p:nvSpPr>
          <p:cNvPr id="11" name="TextBox 10"/>
          <p:cNvSpPr txBox="1"/>
          <p:nvPr/>
        </p:nvSpPr>
        <p:spPr>
          <a:xfrm>
            <a:off x="1043608" y="112474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узнать, знают ли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ученого.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посетили гимназию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проводились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кружка УОЛЕ-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Общества Любителей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Естествознания, активным членом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был Александр Андреевич.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опрос у десяти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гимназистов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 родителей, попросили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сказать, кто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показывая его портрет. К сожалению, никто не знал, кто такой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89282"/>
            <a:ext cx="3384376" cy="25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4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2880320" cy="361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2898068" cy="217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42710" y="692696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844824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отправились туда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люди не только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но знакомы 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как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ученым и краеведом.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Конечно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областной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археологии имени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Онисима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Они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создавали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УОЛЕ, собирали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музейные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коллекции, часть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можно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Областном музее.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23" y="692696"/>
            <a:ext cx="7429501" cy="4248472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6023" y="116632"/>
            <a:ext cx="7860427" cy="646962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Актуальность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  <a:effectLst/>
              </a:rPr>
              <a:t>К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пяти </a:t>
            </a:r>
            <a:r>
              <a:rPr lang="ru-RU" sz="2600" dirty="0">
                <a:solidFill>
                  <a:schemeClr val="bg1"/>
                </a:solidFill>
                <a:effectLst/>
              </a:rPr>
              <a:t>годам детям уже интересны не только предметы ближайшего окружения. Их интерес распространяется дальше: городское пространство, необычные архитектурные сооружения, исторические события, которые им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понятны, и,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конечно,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люди. </a:t>
            </a:r>
            <a:endParaRPr lang="ru-RU" sz="26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2600" u="sng" dirty="0" smtClean="0">
                <a:solidFill>
                  <a:schemeClr val="bg1"/>
                </a:solidFill>
                <a:effectLst/>
              </a:rPr>
              <a:t>Предмет </a:t>
            </a:r>
            <a:r>
              <a:rPr lang="ru-RU" sz="2600" u="sng" dirty="0">
                <a:solidFill>
                  <a:schemeClr val="bg1"/>
                </a:solidFill>
                <a:effectLst/>
              </a:rPr>
              <a:t>исследования </a:t>
            </a:r>
            <a:r>
              <a:rPr lang="ru-RU" sz="2600" dirty="0">
                <a:solidFill>
                  <a:schemeClr val="bg1"/>
                </a:solidFill>
                <a:effectLst/>
              </a:rPr>
              <a:t>–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Человек с большой буквы, ведущий офтальмолог Екатеринбурга и области, ведущий член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УОЛЕ -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Александр Андреевич</a:t>
            </a:r>
            <a:r>
              <a:rPr lang="ru-RU" sz="2600" dirty="0">
                <a:solidFill>
                  <a:schemeClr val="bg1"/>
                </a:solidFill>
                <a:effectLst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effectLst/>
              </a:rPr>
              <a:t>Миславский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. </a:t>
            </a:r>
            <a:endParaRPr lang="ru-RU" sz="2600" dirty="0" smtClean="0">
              <a:solidFill>
                <a:schemeClr val="bg1"/>
              </a:solidFill>
              <a:effectLst/>
            </a:endParaRPr>
          </a:p>
          <a:p>
            <a:pPr algn="just"/>
            <a:r>
              <a:rPr lang="ru-RU" sz="2600" dirty="0" smtClean="0">
                <a:solidFill>
                  <a:schemeClr val="bg1"/>
                </a:solidFill>
                <a:effectLst/>
              </a:rPr>
              <a:t>Знакомство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с </a:t>
            </a:r>
            <a:r>
              <a:rPr lang="ru-RU" sz="2600" dirty="0" err="1" smtClean="0">
                <a:solidFill>
                  <a:schemeClr val="bg1"/>
                </a:solidFill>
                <a:effectLst/>
              </a:rPr>
              <a:t>Миславским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 окунет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детей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в мир доброты, чистоты, науки, преданности служению народу во многих проявлениях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. Дети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узнают об одном из самых талантливых и сердечных людей 19 века, в них зародится истинная гордость за то, что имя </a:t>
            </a:r>
            <a:r>
              <a:rPr lang="ru-RU" sz="2600" dirty="0" err="1" smtClean="0">
                <a:solidFill>
                  <a:schemeClr val="bg1"/>
                </a:solidFill>
                <a:effectLst/>
              </a:rPr>
              <a:t>Миславского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 тесно связано с нашим городом.</a:t>
            </a:r>
          </a:p>
          <a:p>
            <a:pPr algn="ctr"/>
            <a:endParaRPr lang="ru-RU" sz="2600" dirty="0" smtClean="0">
              <a:effectLst/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  <a:effectLst/>
              </a:rPr>
              <a:t>Проблема</a:t>
            </a:r>
            <a:endParaRPr lang="ru-RU" sz="260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ru-RU" sz="2600" b="1" dirty="0" smtClean="0">
                <a:solidFill>
                  <a:schemeClr val="bg1"/>
                </a:solidFill>
                <a:effectLst/>
              </a:rPr>
              <a:t>	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Знакомство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с именем Александра Андреевича </a:t>
            </a:r>
            <a:r>
              <a:rPr lang="ru-RU" sz="2600" dirty="0" err="1" smtClean="0">
                <a:solidFill>
                  <a:schemeClr val="bg1"/>
                </a:solidFill>
                <a:effectLst/>
              </a:rPr>
              <a:t>Миславского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 как с Почетным Жителем города, поможет детям не только узнать его как человека и ученого, но и окунет внутрь истории, в середину 19-начало 20 века, когда исторические памятники, помнящие </a:t>
            </a:r>
            <a:r>
              <a:rPr lang="ru-RU" sz="2600" dirty="0" err="1" smtClean="0">
                <a:solidFill>
                  <a:schemeClr val="bg1"/>
                </a:solidFill>
                <a:effectLst/>
              </a:rPr>
              <a:t>Миславского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, станут детям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надежной опорой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в ознакомлении с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незаурядной личностью.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  <a:effectLst/>
              </a:rPr>
              <a:t>	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Дети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узнают о Екатеринбурге благодаря тем архитектурным объектам, которые на протяжении десятилетий тесно были связаны с именем </a:t>
            </a:r>
            <a:r>
              <a:rPr lang="ru-RU" sz="2600" dirty="0" err="1" smtClean="0">
                <a:solidFill>
                  <a:schemeClr val="bg1"/>
                </a:solidFill>
                <a:effectLst/>
              </a:rPr>
              <a:t>Миславского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. </a:t>
            </a:r>
            <a:endParaRPr lang="ru-RU" sz="2600" dirty="0" smtClean="0">
              <a:solidFill>
                <a:schemeClr val="bg1"/>
              </a:solidFill>
              <a:effectLst/>
            </a:endParaRPr>
          </a:p>
          <a:p>
            <a:pPr algn="just"/>
            <a:r>
              <a:rPr lang="ru-RU" sz="2600" dirty="0">
                <a:solidFill>
                  <a:schemeClr val="bg1"/>
                </a:solidFill>
                <a:effectLst/>
              </a:rPr>
              <a:t>	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Введение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детей в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культурно -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историческое пространство, а также включение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родителей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в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исследовательский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проект поможет детям осознать всю широту деятельности этого человека, научит рассматривать архитектурные, исторические и археологические объекты, повлияет положительно на развитие </a:t>
            </a:r>
            <a:r>
              <a:rPr lang="ru-RU" sz="2600" dirty="0" err="1" smtClean="0">
                <a:solidFill>
                  <a:schemeClr val="bg1"/>
                </a:solidFill>
                <a:effectLst/>
              </a:rPr>
              <a:t>познавательноий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 активности </a:t>
            </a:r>
            <a:r>
              <a:rPr lang="ru-RU" sz="2600" dirty="0" smtClean="0">
                <a:solidFill>
                  <a:schemeClr val="bg1"/>
                </a:solidFill>
                <a:effectLst/>
              </a:rPr>
              <a:t>в дальнейшем.</a:t>
            </a:r>
            <a:r>
              <a:rPr lang="ru-RU" sz="2600" dirty="0">
                <a:solidFill>
                  <a:schemeClr val="bg1"/>
                </a:solidFill>
                <a:effectLst/>
              </a:rPr>
              <a:t> </a:t>
            </a:r>
          </a:p>
          <a:p>
            <a:pPr algn="ctr"/>
            <a:endParaRPr lang="ru-RU" sz="17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6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3764056" cy="268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66676"/>
            <a:ext cx="295845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63688" y="692696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ЗАКЛЮЧИТЕЛЬНЫИ 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5" y="155679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Мы </a:t>
            </a:r>
            <a:r>
              <a:rPr lang="ru-RU" dirty="0" smtClean="0">
                <a:solidFill>
                  <a:schemeClr val="bg1"/>
                </a:solidFill>
              </a:rPr>
              <a:t>очень </a:t>
            </a:r>
            <a:r>
              <a:rPr lang="ru-RU" dirty="0" smtClean="0">
                <a:solidFill>
                  <a:schemeClr val="bg1"/>
                </a:solidFill>
              </a:rPr>
              <a:t>обрадовались, увидев </a:t>
            </a:r>
            <a:r>
              <a:rPr lang="ru-RU" dirty="0" smtClean="0">
                <a:solidFill>
                  <a:schemeClr val="bg1"/>
                </a:solidFill>
              </a:rPr>
              <a:t>в зале портреты </a:t>
            </a:r>
            <a:r>
              <a:rPr lang="ru-RU" dirty="0" smtClean="0">
                <a:solidFill>
                  <a:schemeClr val="bg1"/>
                </a:solidFill>
              </a:rPr>
              <a:t>Клера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Еще </a:t>
            </a:r>
            <a:r>
              <a:rPr lang="ru-RU" dirty="0" smtClean="0">
                <a:solidFill>
                  <a:schemeClr val="bg1"/>
                </a:solidFill>
              </a:rPr>
              <a:t>больше обрадовались научные </a:t>
            </a:r>
            <a:r>
              <a:rPr lang="ru-RU" dirty="0" smtClean="0">
                <a:solidFill>
                  <a:schemeClr val="bg1"/>
                </a:solidFill>
              </a:rPr>
              <a:t>сотрудники</a:t>
            </a:r>
            <a:r>
              <a:rPr lang="ru-RU" dirty="0" smtClean="0">
                <a:solidFill>
                  <a:schemeClr val="bg1"/>
                </a:solidFill>
              </a:rPr>
              <a:t>, увидев портрет </a:t>
            </a:r>
            <a:r>
              <a:rPr lang="ru-RU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 нас в руках.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4005064"/>
            <a:ext cx="413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Экскурсовод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показала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первые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старины и чучела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состояла первая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коллекция музея.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5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13" y="3645024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2115890" cy="281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35696" y="836712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8660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 мы узнали, что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кружку хотели не только собрать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Коллекцию диковинок и старины.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Они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приобщить всех к любви 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родному краю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ее истории, быть такими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же, как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члены кружка, патриотами.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8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8680"/>
            <a:ext cx="2944962" cy="220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02" y="2996952"/>
            <a:ext cx="2385843" cy="317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1124744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5" y="1988840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братил внимание 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Шигирского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Идола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 приехать на Урал ученых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Петербурга. Так зародилось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Шигирская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культура», и предметы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найденные старателями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друзьями.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можно посмотреть здесь же, в музее.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Особенно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радовались встрече с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Шигирским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Идолом.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6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1" y="315230"/>
            <a:ext cx="4358502" cy="5871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вывод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45282" y="1019014"/>
            <a:ext cx="3753963" cy="583898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результате практической деятельности, проведенной с детьми, ребята убедились, что даже один человек может сильно повлиять на жизнь целого города и , наоборот, история города может напрямую зависеть от деятельности человека. </a:t>
            </a:r>
            <a:r>
              <a:rPr lang="ru-RU" sz="2400" dirty="0" smtClean="0">
                <a:solidFill>
                  <a:schemeClr val="bg1"/>
                </a:solidFill>
              </a:rPr>
              <a:t>ЗАКЛЮЧЕНИЕ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 примере знакомства с 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Миславским</a:t>
            </a:r>
            <a:r>
              <a:rPr lang="ru-RU" sz="1400" dirty="0" smtClean="0">
                <a:solidFill>
                  <a:schemeClr val="bg1"/>
                </a:solidFill>
              </a:rPr>
              <a:t>, дети воочию убедились, что путешествовать можно не только географически, но и вглубь времени, чувствуя себя при этом настоящим исследователем, погружаясь в культурно- историческое пространство определенного времени. У детей появился интерес к событиям и отдельным личностям времени, появилось стремление узнать новое как в истории в целом, так и в жизни города в частности.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23" y="609600"/>
            <a:ext cx="4138441" cy="518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850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6060" y="188640"/>
            <a:ext cx="7429499" cy="11584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854439"/>
              </p:ext>
            </p:extLst>
          </p:nvPr>
        </p:nvGraphicFramePr>
        <p:xfrm>
          <a:off x="1422585" y="2204864"/>
          <a:ext cx="6296447" cy="422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Диаграмма" r:id="rId3" imgW="6095871" imgH="4067336" progId="MSGraph.Chart.8">
                  <p:embed followColorScheme="full"/>
                </p:oleObj>
              </mc:Choice>
              <mc:Fallback>
                <p:oleObj name="Диаграмма" r:id="rId3" imgW="6095871" imgH="4067336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585" y="2204864"/>
                        <a:ext cx="6296447" cy="422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7784" y="1347092"/>
            <a:ext cx="36324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 лесенке истории,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Как по большой тропе,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Идем по территории,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 городской судьбе.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Нас ждет в пути </a:t>
            </a:r>
            <a:r>
              <a:rPr lang="ru-RU" sz="2000" dirty="0" smtClean="0">
                <a:solidFill>
                  <a:schemeClr val="bg1"/>
                </a:solidFill>
              </a:rPr>
              <a:t>таинственный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Неведомый маршрут.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Миславский</a:t>
            </a:r>
            <a:r>
              <a:rPr lang="ru-RU" sz="2000" dirty="0" smtClean="0">
                <a:solidFill>
                  <a:schemeClr val="bg1"/>
                </a:solidFill>
              </a:rPr>
              <a:t>-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не единственный,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Другие тоже ждут!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Пока мы чтим историю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 память предков чтим,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Бессмертные Герои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Помогут нам, живым!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98666"/>
              </p:ext>
            </p:extLst>
          </p:nvPr>
        </p:nvGraphicFramePr>
        <p:xfrm>
          <a:off x="1403648" y="2132856"/>
          <a:ext cx="6296447" cy="422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иаграмма" r:id="rId3" imgW="6095871" imgH="4067336" progId="MSGraph.Chart.8">
                  <p:embed followColorScheme="full"/>
                </p:oleObj>
              </mc:Choice>
              <mc:Fallback>
                <p:oleObj name="Диаграмма" r:id="rId3" imgW="6095871" imgH="4067336" progId="MSGraph.Chart.8">
                  <p:embed followColorScheme="full"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132856"/>
                        <a:ext cx="6296447" cy="422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1124744"/>
            <a:ext cx="298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513" y="191683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</a:rPr>
              <a:t>Г. Воронов «Сложная операция»- Статья в журнале «Заря Урала», №142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27.07.1986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dirty="0" err="1" smtClean="0">
                <a:solidFill>
                  <a:schemeClr val="bg1"/>
                </a:solidFill>
              </a:rPr>
              <a:t>Ю.Соркин</a:t>
            </a:r>
            <a:r>
              <a:rPr lang="ru-RU" dirty="0" smtClean="0">
                <a:solidFill>
                  <a:schemeClr val="bg1"/>
                </a:solidFill>
              </a:rPr>
              <a:t> «В родственном окружении: </a:t>
            </a:r>
            <a:r>
              <a:rPr lang="ru-RU" dirty="0" err="1" smtClean="0">
                <a:solidFill>
                  <a:schemeClr val="bg1"/>
                </a:solidFill>
              </a:rPr>
              <a:t>родсловная</a:t>
            </a:r>
            <a:r>
              <a:rPr lang="ru-RU" dirty="0" smtClean="0">
                <a:solidFill>
                  <a:schemeClr val="bg1"/>
                </a:solidFill>
              </a:rPr>
              <a:t>». «Заря Урала»№18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06.05.1999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err="1" smtClean="0">
                <a:solidFill>
                  <a:schemeClr val="bg1"/>
                </a:solidFill>
              </a:rPr>
              <a:t>Ю.Соркин</a:t>
            </a:r>
            <a:r>
              <a:rPr lang="ru-RU" dirty="0" smtClean="0">
                <a:solidFill>
                  <a:schemeClr val="bg1"/>
                </a:solidFill>
              </a:rPr>
              <a:t> «Врач </a:t>
            </a:r>
            <a:r>
              <a:rPr lang="ru-RU" dirty="0" err="1" smtClean="0">
                <a:solidFill>
                  <a:schemeClr val="bg1"/>
                </a:solidFill>
              </a:rPr>
              <a:t>Турьинского</a:t>
            </a:r>
            <a:r>
              <a:rPr lang="ru-RU" dirty="0" smtClean="0">
                <a:solidFill>
                  <a:schemeClr val="bg1"/>
                </a:solidFill>
              </a:rPr>
              <a:t> госпиталя» «Заря Урала»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09.03.1994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</a:t>
            </a:r>
            <a:r>
              <a:rPr lang="ru-RU" dirty="0" err="1" smtClean="0">
                <a:solidFill>
                  <a:schemeClr val="bg1"/>
                </a:solidFill>
              </a:rPr>
              <a:t>Ю.Федотов</a:t>
            </a:r>
            <a:r>
              <a:rPr lang="ru-RU" dirty="0" smtClean="0">
                <a:solidFill>
                  <a:schemeClr val="bg1"/>
                </a:solidFill>
              </a:rPr>
              <a:t>, В. </a:t>
            </a:r>
            <a:r>
              <a:rPr lang="ru-RU" dirty="0" err="1" smtClean="0">
                <a:solidFill>
                  <a:schemeClr val="bg1"/>
                </a:solidFill>
              </a:rPr>
              <a:t>Шкерин</a:t>
            </a:r>
            <a:r>
              <a:rPr lang="ru-RU" dirty="0" smtClean="0">
                <a:solidFill>
                  <a:schemeClr val="bg1"/>
                </a:solidFill>
              </a:rPr>
              <a:t> «Почетные граждане Екатеринбурга»,  статья.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60029" y="2918676"/>
            <a:ext cx="2892028" cy="28725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rgbClr val="FF0000"/>
                </a:solidFill>
              </a:rPr>
              <a:t>«Радуга»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Девиз: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Радуга- мост разноцветный в историю.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Ценим и любим свою территорию.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Мы по дороге пойдем разноцветной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 теми, кто людям служил беззаветно.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3260" y="95189"/>
            <a:ext cx="3096344" cy="2656189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867150" y="609600"/>
            <a:ext cx="4452602" cy="58437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Вопрос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Почему имя Александра </a:t>
            </a:r>
            <a:r>
              <a:rPr lang="ru-RU" sz="1400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sz="1400" dirty="0" smtClean="0">
                <a:solidFill>
                  <a:schemeClr val="bg1"/>
                </a:solidFill>
              </a:rPr>
              <a:t> должно быть одним из тех, которыми по праву гордится наш город.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Цель: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Познакомить детей с </a:t>
            </a:r>
            <a:r>
              <a:rPr lang="ru-RU" sz="1400" dirty="0" err="1" smtClean="0">
                <a:solidFill>
                  <a:schemeClr val="bg1"/>
                </a:solidFill>
              </a:rPr>
              <a:t>незауряднои</a:t>
            </a:r>
            <a:r>
              <a:rPr lang="ru-RU" sz="1400" dirty="0" err="1">
                <a:solidFill>
                  <a:schemeClr val="bg1"/>
                </a:solidFill>
              </a:rPr>
              <a:t>й</a:t>
            </a:r>
            <a:r>
              <a:rPr lang="ru-RU" sz="1400" dirty="0" err="1" smtClean="0">
                <a:solidFill>
                  <a:schemeClr val="bg1"/>
                </a:solidFill>
              </a:rPr>
              <a:t>личностью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sz="1400" dirty="0" smtClean="0">
                <a:solidFill>
                  <a:schemeClr val="bg1"/>
                </a:solidFill>
              </a:rPr>
              <a:t>, используя те архитектурные объекты и историко- археологические памятники, которые связаны с его именем, показать успехи Екатеринбурга 19-начала 20 века на примере личности одного талантливого человека, раскрыть, как этот человек был причастен к духовному и научному обновлению Екатеринбурга.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Задачи: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Познакомить детей </a:t>
            </a:r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 err="1" smtClean="0">
                <a:solidFill>
                  <a:schemeClr val="bg1"/>
                </a:solidFill>
              </a:rPr>
              <a:t>Миславским</a:t>
            </a:r>
            <a:r>
              <a:rPr lang="ru-RU" sz="1400" dirty="0" smtClean="0">
                <a:solidFill>
                  <a:schemeClr val="bg1"/>
                </a:solidFill>
              </a:rPr>
              <a:t> как с доктором и ученым.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Раскрыть огромный </a:t>
            </a:r>
            <a:r>
              <a:rPr lang="ru-RU" sz="1400" dirty="0" smtClean="0">
                <a:solidFill>
                  <a:schemeClr val="bg1"/>
                </a:solidFill>
              </a:rPr>
              <a:t>вклад </a:t>
            </a:r>
            <a:r>
              <a:rPr lang="ru-RU" sz="1400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sz="1400" dirty="0" smtClean="0">
                <a:solidFill>
                  <a:schemeClr val="bg1"/>
                </a:solidFill>
              </a:rPr>
              <a:t> в науку на понятных детям образах в сюжетно- ролевой и подвижной игре.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Познакомить </a:t>
            </a:r>
            <a:r>
              <a:rPr lang="ru-RU" sz="1400" dirty="0" smtClean="0">
                <a:solidFill>
                  <a:schemeClr val="bg1"/>
                </a:solidFill>
              </a:rPr>
              <a:t>с ролью </a:t>
            </a:r>
            <a:r>
              <a:rPr lang="ru-RU" sz="1400" dirty="0" err="1" smtClean="0">
                <a:solidFill>
                  <a:schemeClr val="bg1"/>
                </a:solidFill>
              </a:rPr>
              <a:t>Миславского</a:t>
            </a:r>
            <a:r>
              <a:rPr lang="ru-RU" sz="1400" dirty="0" smtClean="0">
                <a:solidFill>
                  <a:schemeClr val="bg1"/>
                </a:solidFill>
              </a:rPr>
              <a:t> в появлении музейных экспозиций в Екатеринбурге, используя пространство музея имени Клера.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Инициировать познавательно-исследовательскую деятельность детей на  дальнейшее знакомство с культурно-историческим пространством Екатеринбурга с помощью ознакомления с его архитектурными памятниками., музейными экспозициями.</a:t>
            </a: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76" y="608883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99592" y="260648"/>
            <a:ext cx="7848872" cy="6004686"/>
          </a:xfrm>
        </p:spPr>
        <p:txBody>
          <a:bodyPr>
            <a:normAutofit fontScale="25000" lnSpcReduction="20000"/>
          </a:bodyPr>
          <a:lstStyle/>
          <a:p>
            <a:r>
              <a:rPr lang="ru-RU" dirty="0">
                <a:effectLst/>
              </a:rPr>
              <a:t> </a:t>
            </a:r>
          </a:p>
          <a:p>
            <a:pPr marL="0" indent="0" algn="ctr">
              <a:buNone/>
            </a:pPr>
            <a:r>
              <a:rPr lang="ru-RU" sz="4800" b="1" u="sng" dirty="0">
                <a:solidFill>
                  <a:schemeClr val="bg1"/>
                </a:solidFill>
                <a:effectLst/>
              </a:rPr>
              <a:t>1 Подготовительный этап</a:t>
            </a:r>
            <a:r>
              <a:rPr lang="ru-RU" sz="4800" dirty="0">
                <a:solidFill>
                  <a:schemeClr val="bg1"/>
                </a:solidFill>
                <a:effectLst/>
              </a:rPr>
              <a:t>. </a:t>
            </a:r>
          </a:p>
          <a:p>
            <a:r>
              <a:rPr lang="ru-RU" sz="4800" dirty="0">
                <a:solidFill>
                  <a:schemeClr val="bg1"/>
                </a:solidFill>
                <a:effectLst/>
              </a:rPr>
              <a:t>Цель: выявить осведомленность детей по заданному вопросу, увеличить интерес к предстоящим исследованиям объекта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.</a:t>
            </a:r>
            <a:endParaRPr lang="ru-RU" sz="4800" dirty="0">
              <a:solidFill>
                <a:schemeClr val="bg1"/>
              </a:solidFill>
              <a:effectLst/>
            </a:endParaRP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Беседа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«Для чего нужны врачи».</a:t>
            </a:r>
            <a:endParaRPr lang="ru-RU" sz="4800" dirty="0">
              <a:solidFill>
                <a:schemeClr val="bg1"/>
              </a:solidFill>
              <a:effectLst/>
            </a:endParaRP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Беседа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«Что такое музеи и зачем туда ходить».</a:t>
            </a:r>
            <a:endParaRPr lang="ru-RU" sz="4800" dirty="0">
              <a:solidFill>
                <a:schemeClr val="bg1"/>
              </a:solidFill>
              <a:effectLst/>
            </a:endParaRPr>
          </a:p>
          <a:p>
            <a:r>
              <a:rPr lang="ru-RU" sz="4800" dirty="0">
                <a:solidFill>
                  <a:schemeClr val="bg1"/>
                </a:solidFill>
                <a:effectLst/>
              </a:rPr>
              <a:t> </a:t>
            </a:r>
          </a:p>
          <a:p>
            <a:pPr marL="0" indent="0" algn="ctr">
              <a:buNone/>
            </a:pPr>
            <a:r>
              <a:rPr lang="ru-RU" sz="4800" b="1" u="sng" dirty="0">
                <a:solidFill>
                  <a:schemeClr val="bg1"/>
                </a:solidFill>
                <a:effectLst/>
              </a:rPr>
              <a:t>2 Основной этап.</a:t>
            </a:r>
          </a:p>
          <a:p>
            <a:r>
              <a:rPr lang="ru-RU" sz="4800" dirty="0">
                <a:solidFill>
                  <a:schemeClr val="bg1"/>
                </a:solidFill>
                <a:effectLst/>
              </a:rPr>
              <a:t>Цель: дать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информацию о многогранной личности </a:t>
            </a:r>
            <a:r>
              <a:rPr lang="ru-RU" sz="4800" dirty="0" err="1" smtClean="0">
                <a:solidFill>
                  <a:schemeClr val="bg1"/>
                </a:solidFill>
                <a:effectLst/>
              </a:rPr>
              <a:t>Миславского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, использовать культурно- историческое пространство города для ознакомления с </a:t>
            </a:r>
            <a:r>
              <a:rPr lang="ru-RU" sz="4800" dirty="0" err="1" smtClean="0">
                <a:solidFill>
                  <a:schemeClr val="bg1"/>
                </a:solidFill>
                <a:effectLst/>
              </a:rPr>
              <a:t>Миславским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, а также для зарождения интереса к культуре и быту Екатеринбурга того времени.. </a:t>
            </a:r>
            <a:endParaRPr lang="ru-RU" sz="4800" dirty="0">
              <a:solidFill>
                <a:schemeClr val="bg1"/>
              </a:solidFill>
              <a:effectLst/>
            </a:endParaRP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Презентация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«Сумка старого доктора». Дети узнают, как отличался набор врача столетней давности и современного.</a:t>
            </a:r>
            <a:endParaRPr lang="ru-RU" sz="4800" dirty="0">
              <a:solidFill>
                <a:schemeClr val="bg1"/>
              </a:solidFill>
              <a:effectLst/>
            </a:endParaRP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Экскурсия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в кабинет мед. работника детского сада, рассказ и показ врача, какие сейчас есть новшества в медицине, которых не было во времена </a:t>
            </a:r>
            <a:r>
              <a:rPr lang="ru-RU" sz="4800" dirty="0" err="1" smtClean="0">
                <a:solidFill>
                  <a:schemeClr val="bg1"/>
                </a:solidFill>
                <a:effectLst/>
              </a:rPr>
              <a:t>Миславского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Подвижная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игра «Жмурки в кругу» , дети убеждаются, на сколько трудно жить людям с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проблемой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глаз.</a:t>
            </a: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Проведение опроса среди взрослого населения с целью убедиться, знают ли имя </a:t>
            </a:r>
            <a:r>
              <a:rPr lang="ru-RU" sz="4800" dirty="0" err="1" smtClean="0">
                <a:solidFill>
                  <a:schemeClr val="bg1"/>
                </a:solidFill>
                <a:effectLst/>
              </a:rPr>
              <a:t>Миславского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 в городе.</a:t>
            </a: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Чтение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художественной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литературы о труде врача..</a:t>
            </a:r>
            <a:endParaRPr lang="ru-RU" sz="4800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ru-RU" sz="4800" b="1" u="sng" dirty="0" smtClean="0">
                <a:solidFill>
                  <a:schemeClr val="bg1"/>
                </a:solidFill>
                <a:effectLst/>
              </a:rPr>
              <a:t>3</a:t>
            </a:r>
            <a:r>
              <a:rPr lang="ru-RU" sz="4800" b="1" u="sng" dirty="0">
                <a:solidFill>
                  <a:schemeClr val="bg1"/>
                </a:solidFill>
                <a:effectLst/>
              </a:rPr>
              <a:t>. Заключительный этап</a:t>
            </a:r>
            <a:r>
              <a:rPr lang="ru-RU" sz="4800" dirty="0">
                <a:solidFill>
                  <a:schemeClr val="bg1"/>
                </a:solidFill>
                <a:effectLst/>
              </a:rPr>
              <a:t>.</a:t>
            </a:r>
          </a:p>
          <a:p>
            <a:r>
              <a:rPr lang="ru-RU" sz="4800" dirty="0" smtClean="0">
                <a:solidFill>
                  <a:schemeClr val="bg1"/>
                </a:solidFill>
                <a:effectLst/>
              </a:rPr>
              <a:t>Совместная </a:t>
            </a:r>
            <a:r>
              <a:rPr lang="ru-RU" sz="4800" dirty="0">
                <a:solidFill>
                  <a:schemeClr val="bg1"/>
                </a:solidFill>
                <a:effectLst/>
              </a:rPr>
              <a:t>детско- родительская поездка в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Областной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музеи Клера, как в место, тесно связанное с </a:t>
            </a:r>
            <a:r>
              <a:rPr lang="ru-RU" sz="4800" dirty="0" err="1" smtClean="0">
                <a:solidFill>
                  <a:schemeClr val="bg1"/>
                </a:solidFill>
                <a:effectLst/>
              </a:rPr>
              <a:t>Миславским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, его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работой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и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общественной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деятельностью.</a:t>
            </a:r>
            <a:endParaRPr lang="ru-RU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34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6061" y="4869160"/>
            <a:ext cx="7429498" cy="1965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Предмет </a:t>
            </a:r>
            <a:r>
              <a:rPr lang="ru-RU" sz="1800" dirty="0" smtClean="0">
                <a:solidFill>
                  <a:schemeClr val="bg1"/>
                </a:solidFill>
              </a:rPr>
              <a:t>исследования: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Александр Андреевич </a:t>
            </a:r>
            <a:r>
              <a:rPr lang="ru-RU" sz="1800" dirty="0" err="1" smtClean="0">
                <a:solidFill>
                  <a:schemeClr val="bg1"/>
                </a:solidFill>
              </a:rPr>
              <a:t>Миславский</a:t>
            </a:r>
            <a:r>
              <a:rPr lang="ru-RU" sz="1800" dirty="0" smtClean="0">
                <a:solidFill>
                  <a:schemeClr val="bg1"/>
                </a:solidFill>
              </a:rPr>
              <a:t>, талантливый ученый, офтальмолог, ведущий член кружка УОЛЕ, при жизни ставший Почетным Жителем Города.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2947350" cy="384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4437112"/>
            <a:ext cx="642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А.А. </a:t>
            </a:r>
            <a:r>
              <a:rPr lang="ru-RU" dirty="0" err="1" smtClean="0">
                <a:solidFill>
                  <a:schemeClr val="bg1"/>
                </a:solidFill>
              </a:rPr>
              <a:t>Миславский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(24.12.1829-28.11.1914)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932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1851- А. А.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едет служить на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Турьинские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Рудники.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1852- А.А.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на Урале удаляет зоб.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1853- А.А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Мславскии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Урале делает операцию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удалению катаракты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1856-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Нижне-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Исетском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Заводе.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1859-молодой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возглавляет Верх-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57816"/>
            <a:ext cx="193374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3429000"/>
            <a:ext cx="41412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Вятке жил парнишка одаренный,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огромным сердцем и большой душой.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 врача работу благородной,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больным- профессией святой.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верил, что мечта осуществится,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уже через десяток лет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едет на Урал, в Туринск, в больницу,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Едва закончив Университет.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2696"/>
            <a:ext cx="2376264" cy="316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69532" y="692696"/>
            <a:ext cx="32963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50 лет своей благородной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 операций, посетил миллион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ольных.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 1901 года А.А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звание «Почетный Житель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для глазных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болезней-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Детище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сегодня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спасает людей!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14096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Долгие полвека на Исети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Радовались взрослые и дети,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был слепой,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видеть стал,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 врачу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Миславскому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попал…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мечта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глаз больница появилась!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города, как мог,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лечебницу помог.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4293096"/>
            <a:ext cx="3685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Приходили к доктору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Миславскому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 и млад, без страха и опаски.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боялись скальпеля хирурга,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 не только с Екатеринбурга,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молва о докторе от Бога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сходила с каждого порога.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4664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83568" y="836712"/>
            <a:ext cx="5311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1891-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УОЛЕ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1902-А.А.Миславский- член-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корреспондент Венского императорского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Географического королевского института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свои заслуги награжден тремя! орденами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321297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известен уральской земле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краеведов- кружок УОЛЕ.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любитель древности,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Увековечил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Шигирские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ценности,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Идол старинный , кинжалы и кости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музея любимые гости.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краеведам ставил в пример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 его- Клер!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2664296" cy="23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4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80094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980728"/>
            <a:ext cx="3686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заседания кружка УОЛЕ-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Общества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Любителей Естествознания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Проходили в Мужской гимназии,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ныне в здании гимназии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140968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гимназии, после ухода мальчишек,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Тети и дяди сидят среди книжек.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знаньям проводят маршрут краеведы.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умолкают до ночи беседы.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кружка- краеведов сближение,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очень в России движение.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Это- начало музейного дела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городе- в частности, в Родине- в целом!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00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2288</TotalTime>
  <Words>1281</Words>
  <Application>Microsoft Office PowerPoint</Application>
  <PresentationFormat>Экран (4:3)</PresentationFormat>
  <Paragraphs>226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Tw Cen MT</vt:lpstr>
      <vt:lpstr>Контур</vt:lpstr>
      <vt:lpstr>Диаграмма</vt:lpstr>
      <vt:lpstr>Фестиваль «Люблю урал - мой край родной»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Подготовительный этап</vt:lpstr>
      <vt:lpstr>Целью подготовительного этапа было узнать осведомленность детей всей группы по данному вопросу, увеличить интерес детей к предстоящему исследованию объекта</vt:lpstr>
      <vt:lpstr>Целью подготовительного этапа было узнать осведомленность детей всей группы по данному вопросу, увеличить интерес детей к предстоящему исследованию объекта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спасибо за внимание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Пользователь</cp:lastModifiedBy>
  <cp:revision>243</cp:revision>
  <dcterms:created xsi:type="dcterms:W3CDTF">2018-10-26T08:41:51Z</dcterms:created>
  <dcterms:modified xsi:type="dcterms:W3CDTF">2022-10-24T05:17:20Z</dcterms:modified>
</cp:coreProperties>
</file>